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  <Override PartName="/ppt/media/media2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11897" y="9258300"/>
            <a:ext cx="35204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neptune.jpg" descr="neptu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1300" y="-194029"/>
            <a:ext cx="13247886" cy="7451937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AM Neptune"/>
          <p:cNvSpPr/>
          <p:nvPr>
            <p:ph type="ctrTitle"/>
          </p:nvPr>
        </p:nvSpPr>
        <p:spPr>
          <a:xfrm>
            <a:off x="2743200" y="7239000"/>
            <a:ext cx="11684000" cy="2222500"/>
          </a:xfrm>
          <a:prstGeom prst="rect">
            <a:avLst/>
          </a:prstGeom>
        </p:spPr>
        <p:txBody>
          <a:bodyPr/>
          <a:lstStyle/>
          <a:p>
            <a:pPr/>
            <a:r>
              <a:t>TEAM Neptune </a:t>
            </a:r>
          </a:p>
        </p:txBody>
      </p:sp>
      <p:sp>
        <p:nvSpPr>
          <p:cNvPr id="141" name="Wael Farah, Colin Jacobs, SRDAN Kotus,…"/>
          <p:cNvSpPr/>
          <p:nvPr>
            <p:ph type="subTitle" sz="quarter" idx="1"/>
          </p:nvPr>
        </p:nvSpPr>
        <p:spPr>
          <a:xfrm>
            <a:off x="101600" y="8470900"/>
            <a:ext cx="12801600" cy="889000"/>
          </a:xfrm>
          <a:prstGeom prst="rect">
            <a:avLst/>
          </a:prstGeom>
        </p:spPr>
        <p:txBody>
          <a:bodyPr/>
          <a:lstStyle/>
          <a:p>
            <a:pPr algn="ctr" defTabSz="560831">
              <a:defRPr spc="368" sz="2304"/>
            </a:pPr>
            <a:r>
              <a:t>Wael Farah, Colin Jacobs, SRDAN Kotus, </a:t>
            </a:r>
          </a:p>
          <a:p>
            <a:pPr algn="ctr" defTabSz="560831">
              <a:defRPr spc="368" sz="2304"/>
            </a:pPr>
            <a:r>
              <a:t>Themiya nanayakkara, Vivek Venkatraman Krishnan</a:t>
            </a:r>
          </a:p>
        </p:txBody>
      </p:sp>
      <p:pic>
        <p:nvPicPr>
          <p:cNvPr id="142" name="astro_h.pdf" descr="astro_h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6876" y="5381426"/>
            <a:ext cx="3759201" cy="189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crest.png" descr="cres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5" y="5233178"/>
            <a:ext cx="1613599" cy="2086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parge challenge"/>
          <p:cNvSpPr/>
          <p:nvPr/>
        </p:nvSpPr>
        <p:spPr>
          <a:xfrm>
            <a:off x="1277874" y="4476750"/>
            <a:ext cx="40482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Sparge challenge</a:t>
            </a:r>
          </a:p>
        </p:txBody>
      </p:sp>
      <p:pic>
        <p:nvPicPr>
          <p:cNvPr id="198" name="Screen Shot 2017-03-19 at 1.08.32 PM.png" descr="Screen Shot 2017-03-19 at 1.08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9940" y="355220"/>
            <a:ext cx="5508108" cy="9043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ASKAP_May09_low_res.mov" descr="ASKAP_May09_low_res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17957" y="3094185"/>
            <a:ext cx="8568886" cy="481999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ASTRO = BIG DATA"/>
          <p:cNvSpPr/>
          <p:nvPr>
            <p:ph type="title"/>
          </p:nvPr>
        </p:nvSpPr>
        <p:spPr>
          <a:xfrm>
            <a:off x="520700" y="63500"/>
            <a:ext cx="11684000" cy="2222500"/>
          </a:xfrm>
          <a:prstGeom prst="rect">
            <a:avLst/>
          </a:prstGeom>
        </p:spPr>
        <p:txBody>
          <a:bodyPr/>
          <a:lstStyle>
            <a:lvl1pPr algn="ctr">
              <a:defRPr spc="992" sz="6200"/>
            </a:lvl1pPr>
          </a:lstStyle>
          <a:p>
            <a:pPr/>
            <a:r>
              <a:t>ASTRO =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39996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HIR AUTOCLAVE CHALLENG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LIHIR AUTOCLAVE CHALLENGE</a:t>
            </a:r>
          </a:p>
        </p:txBody>
      </p:sp>
      <p:pic>
        <p:nvPicPr>
          <p:cNvPr id="149" name="Screen Shot 2017-03-19 at 2.20.31 PM.png" descr="Screen Shot 2017-03-19 at 2.20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1176" y="4903374"/>
            <a:ext cx="6162449" cy="221591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Arrow"/>
          <p:cNvSpPr/>
          <p:nvPr/>
        </p:nvSpPr>
        <p:spPr>
          <a:xfrm>
            <a:off x="1521155" y="5613400"/>
            <a:ext cx="1569179" cy="1032934"/>
          </a:xfrm>
          <a:prstGeom prst="rightArrow">
            <a:avLst>
              <a:gd name="adj1" fmla="val 32000"/>
              <a:gd name="adj2" fmla="val 78689"/>
            </a:avLst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51" name="Arrow"/>
          <p:cNvSpPr/>
          <p:nvPr/>
        </p:nvSpPr>
        <p:spPr>
          <a:xfrm>
            <a:off x="9914466" y="5613400"/>
            <a:ext cx="1569179" cy="1032934"/>
          </a:xfrm>
          <a:prstGeom prst="rightArrow">
            <a:avLst>
              <a:gd name="adj1" fmla="val 32000"/>
              <a:gd name="adj2" fmla="val 78689"/>
            </a:avLst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grpSp>
        <p:nvGrpSpPr>
          <p:cNvPr id="154" name="Group"/>
          <p:cNvGrpSpPr/>
          <p:nvPr/>
        </p:nvGrpSpPr>
        <p:grpSpPr>
          <a:xfrm>
            <a:off x="5211826" y="2152232"/>
            <a:ext cx="2581149" cy="2489511"/>
            <a:chOff x="0" y="0"/>
            <a:chExt cx="2581148" cy="2489510"/>
          </a:xfrm>
        </p:grpSpPr>
        <p:sp>
          <p:nvSpPr>
            <p:cNvPr id="152" name="Arrow"/>
            <p:cNvSpPr/>
            <p:nvPr/>
          </p:nvSpPr>
          <p:spPr>
            <a:xfrm rot="5400000">
              <a:off x="505985" y="1188454"/>
              <a:ext cx="1569178" cy="1032934"/>
            </a:xfrm>
            <a:prstGeom prst="rightArrow">
              <a:avLst>
                <a:gd name="adj1" fmla="val 32000"/>
                <a:gd name="adj2" fmla="val 78689"/>
              </a:avLst>
            </a:prstGeom>
            <a:solidFill>
              <a:schemeClr val="accent1">
                <a:hueOff val="450000"/>
                <a:satOff val="-18071"/>
                <a:lumOff val="-1460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153" name="Conditions"/>
            <p:cNvSpPr/>
            <p:nvPr/>
          </p:nvSpPr>
          <p:spPr>
            <a:xfrm>
              <a:off x="0" y="0"/>
              <a:ext cx="2581149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Conditions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3"/>
      <p:bldP build="whole" bldLvl="1" animBg="1" rev="0" advAuto="0" spid="150" grpId="1"/>
      <p:bldP build="whole" bldLvl="1" animBg="1" rev="0" advAuto="0" spid="15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nternal sensor network, outputs every 5 minutes…"/>
          <p:cNvSpPr/>
          <p:nvPr>
            <p:ph type="body" sz="half" idx="1"/>
          </p:nvPr>
        </p:nvSpPr>
        <p:spPr>
          <a:xfrm>
            <a:off x="575733" y="2019300"/>
            <a:ext cx="5153886" cy="6718300"/>
          </a:xfrm>
          <a:prstGeom prst="rect">
            <a:avLst/>
          </a:prstGeom>
        </p:spPr>
        <p:txBody>
          <a:bodyPr/>
          <a:lstStyle/>
          <a:p>
            <a:pPr/>
            <a:r>
              <a:t>Internal sensor network, outputs every 5 minutes</a:t>
            </a:r>
          </a:p>
          <a:p>
            <a:pPr/>
            <a:r>
              <a:t>(2048 columns!)</a:t>
            </a:r>
          </a:p>
          <a:p>
            <a:pPr/>
            <a:r>
              <a:t>12 months of data</a:t>
            </a:r>
          </a:p>
          <a:p>
            <a:pPr/>
            <a:r>
              <a:t>Metrics to measure performance</a:t>
            </a:r>
          </a:p>
        </p:txBody>
      </p:sp>
      <p:sp>
        <p:nvSpPr>
          <p:cNvPr id="157" name="New insights into the operation of these systems…"/>
          <p:cNvSpPr/>
          <p:nvPr/>
        </p:nvSpPr>
        <p:spPr>
          <a:xfrm>
            <a:off x="6934200" y="2019300"/>
            <a:ext cx="5153886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New insights</a:t>
            </a:r>
            <a:r>
              <a:t> into the operation of these systems</a:t>
            </a:r>
          </a:p>
          <a:p>
            <a:pPr marL="469900" indent="-469900" algn="l">
              <a:spcBef>
                <a:spcPts val="4200"/>
              </a:spcBef>
              <a:buClr>
                <a:srgbClr val="646464"/>
              </a:buClr>
              <a:buSzPct val="90000"/>
              <a:buChar char="•"/>
              <a:defRPr sz="3600"/>
            </a:pPr>
            <a:r>
              <a:t>A way to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action</a:t>
            </a:r>
            <a:r>
              <a:t> this understanding</a:t>
            </a:r>
          </a:p>
        </p:txBody>
      </p:sp>
      <p:sp>
        <p:nvSpPr>
          <p:cNvPr id="158" name="What we have: Data"/>
          <p:cNvSpPr/>
          <p:nvPr/>
        </p:nvSpPr>
        <p:spPr>
          <a:xfrm>
            <a:off x="690118" y="920750"/>
            <a:ext cx="46141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What we have: Data</a:t>
            </a:r>
          </a:p>
        </p:txBody>
      </p:sp>
      <p:sp>
        <p:nvSpPr>
          <p:cNvPr id="159" name="What we want: Change"/>
          <p:cNvSpPr/>
          <p:nvPr/>
        </p:nvSpPr>
        <p:spPr>
          <a:xfrm>
            <a:off x="6707885" y="920750"/>
            <a:ext cx="532942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What we want: 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  <p:bldP build="whole" bldLvl="1" animBg="1" rev="0" advAuto="0" spid="159" grpId="2"/>
      <p:bldP build="whole" bldLvl="1" animBg="1" rev="0" advAuto="0" spid="157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modeling"/>
          <p:cNvSpPr/>
          <p:nvPr>
            <p:ph type="title"/>
          </p:nvPr>
        </p:nvSpPr>
        <p:spPr>
          <a:xfrm>
            <a:off x="778933" y="321733"/>
            <a:ext cx="11684001" cy="1422401"/>
          </a:xfrm>
          <a:prstGeom prst="rect">
            <a:avLst/>
          </a:prstGeom>
        </p:spPr>
        <p:txBody>
          <a:bodyPr/>
          <a:lstStyle/>
          <a:p>
            <a:pPr/>
            <a:r>
              <a:t>modeling</a:t>
            </a:r>
          </a:p>
        </p:txBody>
      </p:sp>
      <p:grpSp>
        <p:nvGrpSpPr>
          <p:cNvPr id="170" name="Group"/>
          <p:cNvGrpSpPr/>
          <p:nvPr/>
        </p:nvGrpSpPr>
        <p:grpSpPr>
          <a:xfrm>
            <a:off x="2682544" y="3515320"/>
            <a:ext cx="8181579" cy="2384293"/>
            <a:chOff x="0" y="0"/>
            <a:chExt cx="8181578" cy="2384292"/>
          </a:xfrm>
        </p:grpSpPr>
        <p:grpSp>
          <p:nvGrpSpPr>
            <p:cNvPr id="164" name="Group"/>
            <p:cNvGrpSpPr/>
            <p:nvPr/>
          </p:nvGrpSpPr>
          <p:grpSpPr>
            <a:xfrm>
              <a:off x="0" y="0"/>
              <a:ext cx="8181578" cy="2384293"/>
              <a:chOff x="0" y="0"/>
              <a:chExt cx="8181577" cy="2384292"/>
            </a:xfrm>
          </p:grpSpPr>
          <p:sp>
            <p:nvSpPr>
              <p:cNvPr id="162" name="Rectangle"/>
              <p:cNvSpPr/>
              <p:nvPr/>
            </p:nvSpPr>
            <p:spPr>
              <a:xfrm>
                <a:off x="0" y="0"/>
                <a:ext cx="2856045" cy="2384293"/>
              </a:xfrm>
              <a:prstGeom prst="rect">
                <a:avLst/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84" sz="2400"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  <p:sp>
            <p:nvSpPr>
              <p:cNvPr id="163" name="Rectangle"/>
              <p:cNvSpPr/>
              <p:nvPr/>
            </p:nvSpPr>
            <p:spPr>
              <a:xfrm>
                <a:off x="5325533" y="0"/>
                <a:ext cx="2856045" cy="2384293"/>
              </a:xfrm>
              <a:prstGeom prst="rect">
                <a:avLst/>
              </a:prstGeom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84" sz="2400"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</p:grpSp>
        <p:sp>
          <p:nvSpPr>
            <p:cNvPr id="165" name="A"/>
            <p:cNvSpPr/>
            <p:nvPr/>
          </p:nvSpPr>
          <p:spPr>
            <a:xfrm>
              <a:off x="607218" y="333837"/>
              <a:ext cx="718742" cy="79375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66" name="B"/>
            <p:cNvSpPr/>
            <p:nvPr/>
          </p:nvSpPr>
          <p:spPr>
            <a:xfrm>
              <a:off x="1530085" y="333837"/>
              <a:ext cx="718741" cy="793751"/>
            </a:xfrm>
            <a:prstGeom prst="rect">
              <a:avLst/>
            </a:prstGeom>
            <a:solidFill>
              <a:schemeClr val="accent5">
                <a:lumOff val="-905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167" name="C"/>
            <p:cNvSpPr/>
            <p:nvPr/>
          </p:nvSpPr>
          <p:spPr>
            <a:xfrm>
              <a:off x="607218" y="1256704"/>
              <a:ext cx="718742" cy="79375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68" name="D"/>
            <p:cNvSpPr/>
            <p:nvPr/>
          </p:nvSpPr>
          <p:spPr>
            <a:xfrm>
              <a:off x="1503990" y="1256704"/>
              <a:ext cx="718742" cy="79375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/>
              <a:r>
                <a:t>D</a:t>
              </a:r>
            </a:p>
          </p:txBody>
        </p:sp>
        <p:pic>
          <p:nvPicPr>
            <p:cNvPr id="169" name="images-1.png" descr="images-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84545" y="401249"/>
              <a:ext cx="2538020" cy="1581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6" name="Group"/>
          <p:cNvGrpSpPr/>
          <p:nvPr/>
        </p:nvGrpSpPr>
        <p:grpSpPr>
          <a:xfrm>
            <a:off x="2670687" y="3528020"/>
            <a:ext cx="2856046" cy="2384293"/>
            <a:chOff x="0" y="0"/>
            <a:chExt cx="2856044" cy="2384292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856045" cy="2384293"/>
            </a:xfrm>
            <a:prstGeom prst="rect">
              <a:avLst/>
            </a:prstGeom>
            <a:solidFill>
              <a:schemeClr val="accent1">
                <a:hueOff val="450000"/>
                <a:satOff val="-18071"/>
                <a:lumOff val="-1460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172" name="A"/>
            <p:cNvSpPr/>
            <p:nvPr/>
          </p:nvSpPr>
          <p:spPr>
            <a:xfrm>
              <a:off x="607218" y="333838"/>
              <a:ext cx="718742" cy="79375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73" name="B"/>
            <p:cNvSpPr/>
            <p:nvPr/>
          </p:nvSpPr>
          <p:spPr>
            <a:xfrm>
              <a:off x="1530085" y="333838"/>
              <a:ext cx="718741" cy="79375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174" name="C"/>
            <p:cNvSpPr/>
            <p:nvPr/>
          </p:nvSpPr>
          <p:spPr>
            <a:xfrm>
              <a:off x="607218" y="1256704"/>
              <a:ext cx="718742" cy="793751"/>
            </a:xfrm>
            <a:prstGeom prst="rect">
              <a:avLst/>
            </a:prstGeom>
            <a:solidFill>
              <a:schemeClr val="accent5">
                <a:lumOff val="-905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75" name="D"/>
            <p:cNvSpPr/>
            <p:nvPr/>
          </p:nvSpPr>
          <p:spPr>
            <a:xfrm>
              <a:off x="1503990" y="1256704"/>
              <a:ext cx="718742" cy="793751"/>
            </a:xfrm>
            <a:prstGeom prst="rect">
              <a:avLst/>
            </a:prstGeom>
            <a:solidFill>
              <a:schemeClr val="accent5">
                <a:lumOff val="-905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lvl1pPr>
            </a:lstStyle>
            <a:p>
              <a:pPr/>
              <a:r>
                <a:t>D</a:t>
              </a:r>
            </a:p>
          </p:txBody>
        </p:sp>
      </p:grpSp>
      <p:sp>
        <p:nvSpPr>
          <p:cNvPr id="177" name="Double Arrow"/>
          <p:cNvSpPr/>
          <p:nvPr/>
        </p:nvSpPr>
        <p:spPr>
          <a:xfrm rot="16200000">
            <a:off x="799321" y="4219623"/>
            <a:ext cx="2052179" cy="1001088"/>
          </a:xfrm>
          <a:prstGeom prst="leftRightArrow">
            <a:avLst>
              <a:gd name="adj1" fmla="val 33732"/>
              <a:gd name="adj2" fmla="val 55819"/>
            </a:avLst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78" name="Arrow"/>
          <p:cNvSpPr/>
          <p:nvPr/>
        </p:nvSpPr>
        <p:spPr>
          <a:xfrm>
            <a:off x="5821676" y="4445000"/>
            <a:ext cx="1903315" cy="922867"/>
          </a:xfrm>
          <a:prstGeom prst="rightArrow">
            <a:avLst>
              <a:gd name="adj1" fmla="val 32000"/>
              <a:gd name="adj2" fmla="val 88073"/>
            </a:avLst>
          </a:prstGeom>
          <a:solidFill>
            <a:schemeClr val="accent1">
              <a:hueOff val="450000"/>
              <a:satOff val="-18071"/>
              <a:lumOff val="-146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grpSp>
        <p:nvGrpSpPr>
          <p:cNvPr id="182" name="Group"/>
          <p:cNvGrpSpPr/>
          <p:nvPr/>
        </p:nvGrpSpPr>
        <p:grpSpPr>
          <a:xfrm>
            <a:off x="8019934" y="3515320"/>
            <a:ext cx="2856046" cy="2384293"/>
            <a:chOff x="0" y="0"/>
            <a:chExt cx="2856044" cy="2384292"/>
          </a:xfrm>
        </p:grpSpPr>
        <p:sp>
          <p:nvSpPr>
            <p:cNvPr id="179" name="Rectangle"/>
            <p:cNvSpPr/>
            <p:nvPr/>
          </p:nvSpPr>
          <p:spPr>
            <a:xfrm>
              <a:off x="0" y="0"/>
              <a:ext cx="2856045" cy="2384293"/>
            </a:xfrm>
            <a:prstGeom prst="rect">
              <a:avLst/>
            </a:prstGeom>
            <a:solidFill>
              <a:schemeClr val="accent1">
                <a:hueOff val="450000"/>
                <a:satOff val="-18071"/>
                <a:lumOff val="-1460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pic>
          <p:nvPicPr>
            <p:cNvPr id="180" name="images-1.png" descr="images-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9012" y="401249"/>
              <a:ext cx="2538020" cy="1581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images-2.png" descr="images-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280" t="0" r="0" b="8572"/>
            <a:stretch>
              <a:fillRect/>
            </a:stretch>
          </p:blipFill>
          <p:spPr>
            <a:xfrm>
              <a:off x="133486" y="392972"/>
              <a:ext cx="2637414" cy="1659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4"/>
      <p:bldP build="whole" bldLvl="1" animBg="1" rev="0" advAuto="0" spid="176" grpId="2"/>
      <p:bldP build="whole" bldLvl="1" animBg="1" rev="0" advAuto="0" spid="177" grpId="1"/>
      <p:bldP build="whole" bldLvl="1" animBg="1" rev="0" advAuto="0" spid="178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Building A model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Building A model</a:t>
            </a:r>
          </a:p>
        </p:txBody>
      </p:sp>
      <p:pic>
        <p:nvPicPr>
          <p:cNvPr id="185" name="live_hackie.mov" descr="live_hacki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03756" y="1523782"/>
            <a:ext cx="11983214" cy="7722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80278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MPLEMENT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188" name="Monitor performance…"/>
          <p:cNvSpPr/>
          <p:nvPr>
            <p:ph type="body" idx="1"/>
          </p:nvPr>
        </p:nvSpPr>
        <p:spPr>
          <a:xfrm>
            <a:off x="660400" y="20066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Monitor performance</a:t>
            </a:r>
          </a:p>
          <a:p>
            <a:pPr/>
            <a:r>
              <a:t>Model spots mistakes and suggests changes</a:t>
            </a:r>
          </a:p>
          <a:p>
            <a:pPr/>
            <a:r>
              <a:t>Improve the model by learning from continued operations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EPLOYMEN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DEPLOYMENT</a:t>
            </a:r>
          </a:p>
        </p:txBody>
      </p:sp>
      <p:pic>
        <p:nvPicPr>
          <p:cNvPr id="191" name="ORP.png" descr="OR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1437" y="4809800"/>
            <a:ext cx="6041926" cy="426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17-03-19 at 2.46.39 PM.png" descr="Screen Shot 2017-03-19 at 2.46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9624" y="1569778"/>
            <a:ext cx="9065552" cy="2896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Next step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  <p:sp>
        <p:nvSpPr>
          <p:cNvPr id="195" name="Explore model in detail…"/>
          <p:cNvSpPr/>
          <p:nvPr>
            <p:ph type="body" idx="1"/>
          </p:nvPr>
        </p:nvSpPr>
        <p:spPr>
          <a:xfrm>
            <a:off x="660400" y="20066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Explore model in detail</a:t>
            </a:r>
          </a:p>
          <a:p>
            <a:pPr/>
            <a:r>
              <a:t>Find low-hanging fruit</a:t>
            </a:r>
          </a:p>
          <a:p>
            <a:pPr/>
            <a:r>
              <a:t>Build deployable tool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